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1" r:id="rId5"/>
    <p:sldId id="416" r:id="rId6"/>
    <p:sldId id="417" r:id="rId7"/>
    <p:sldId id="418" r:id="rId8"/>
    <p:sldId id="380" r:id="rId9"/>
    <p:sldId id="413" r:id="rId10"/>
    <p:sldId id="414" r:id="rId11"/>
    <p:sldId id="415" r:id="rId12"/>
    <p:sldId id="382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383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384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387" r:id="rId39"/>
    <p:sldId id="397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399" r:id="rId55"/>
    <p:sldId id="456" r:id="rId56"/>
    <p:sldId id="457" r:id="rId57"/>
    <p:sldId id="458" r:id="rId58"/>
    <p:sldId id="459" r:id="rId59"/>
    <p:sldId id="460" r:id="rId60"/>
    <p:sldId id="461" r:id="rId61"/>
    <p:sldId id="462" r:id="rId62"/>
    <p:sldId id="386" r:id="rId63"/>
    <p:sldId id="400" r:id="rId64"/>
    <p:sldId id="463" r:id="rId65"/>
    <p:sldId id="464" r:id="rId66"/>
    <p:sldId id="465" r:id="rId67"/>
    <p:sldId id="466" r:id="rId68"/>
    <p:sldId id="401" r:id="rId69"/>
    <p:sldId id="467" r:id="rId70"/>
    <p:sldId id="468" r:id="rId71"/>
    <p:sldId id="469" r:id="rId72"/>
    <p:sldId id="470" r:id="rId73"/>
    <p:sldId id="402" r:id="rId74"/>
    <p:sldId id="471" r:id="rId75"/>
    <p:sldId id="472" r:id="rId76"/>
    <p:sldId id="403" r:id="rId77"/>
    <p:sldId id="473" r:id="rId78"/>
    <p:sldId id="474" r:id="rId79"/>
    <p:sldId id="404" r:id="rId80"/>
    <p:sldId id="412" r:id="rId81"/>
    <p:sldId id="475" r:id="rId82"/>
    <p:sldId id="476" r:id="rId83"/>
    <p:sldId id="477" r:id="rId84"/>
    <p:sldId id="478" r:id="rId85"/>
    <p:sldId id="479" r:id="rId86"/>
    <p:sldId id="385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5" r:id="rId95"/>
    <p:sldId id="526" r:id="rId96"/>
    <p:sldId id="527" r:id="rId97"/>
    <p:sldId id="528" r:id="rId98"/>
    <p:sldId id="529" r:id="rId99"/>
    <p:sldId id="406" r:id="rId100"/>
    <p:sldId id="530" r:id="rId101"/>
    <p:sldId id="531" r:id="rId102"/>
    <p:sldId id="532" r:id="rId103"/>
    <p:sldId id="533" r:id="rId104"/>
    <p:sldId id="534" r:id="rId105"/>
    <p:sldId id="535" r:id="rId106"/>
    <p:sldId id="407" r:id="rId107"/>
    <p:sldId id="536" r:id="rId108"/>
    <p:sldId id="537" r:id="rId109"/>
    <p:sldId id="538" r:id="rId110"/>
    <p:sldId id="539" r:id="rId111"/>
    <p:sldId id="540" r:id="rId112"/>
    <p:sldId id="541" r:id="rId113"/>
    <p:sldId id="408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410" r:id="rId124"/>
    <p:sldId id="551" r:id="rId125"/>
    <p:sldId id="552" r:id="rId126"/>
    <p:sldId id="553" r:id="rId127"/>
    <p:sldId id="554" r:id="rId128"/>
    <p:sldId id="555" r:id="rId129"/>
    <p:sldId id="411" r:id="rId130"/>
    <p:sldId id="556" r:id="rId131"/>
    <p:sldId id="557" r:id="rId132"/>
    <p:sldId id="558" r:id="rId133"/>
    <p:sldId id="559" r:id="rId134"/>
    <p:sldId id="560" r:id="rId135"/>
    <p:sldId id="389" r:id="rId136"/>
    <p:sldId id="484" r:id="rId137"/>
    <p:sldId id="480" r:id="rId138"/>
    <p:sldId id="481" r:id="rId139"/>
    <p:sldId id="482" r:id="rId140"/>
    <p:sldId id="483" r:id="rId141"/>
    <p:sldId id="390" r:id="rId142"/>
    <p:sldId id="485" r:id="rId143"/>
    <p:sldId id="486" r:id="rId144"/>
    <p:sldId id="487" r:id="rId145"/>
    <p:sldId id="488" r:id="rId146"/>
    <p:sldId id="489" r:id="rId147"/>
    <p:sldId id="490" r:id="rId148"/>
    <p:sldId id="491" r:id="rId149"/>
    <p:sldId id="492" r:id="rId150"/>
    <p:sldId id="493" r:id="rId151"/>
    <p:sldId id="497" r:id="rId152"/>
    <p:sldId id="391" r:id="rId153"/>
    <p:sldId id="494" r:id="rId154"/>
    <p:sldId id="495" r:id="rId155"/>
    <p:sldId id="496" r:id="rId156"/>
    <p:sldId id="392" r:id="rId157"/>
    <p:sldId id="393" r:id="rId158"/>
    <p:sldId id="498" r:id="rId159"/>
    <p:sldId id="499" r:id="rId160"/>
    <p:sldId id="500" r:id="rId161"/>
    <p:sldId id="501" r:id="rId162"/>
    <p:sldId id="502" r:id="rId163"/>
    <p:sldId id="503" r:id="rId164"/>
    <p:sldId id="504" r:id="rId165"/>
    <p:sldId id="505" r:id="rId166"/>
    <p:sldId id="506" r:id="rId167"/>
    <p:sldId id="394" r:id="rId168"/>
    <p:sldId id="507" r:id="rId169"/>
    <p:sldId id="508" r:id="rId170"/>
    <p:sldId id="509" r:id="rId171"/>
    <p:sldId id="510" r:id="rId172"/>
    <p:sldId id="511" r:id="rId173"/>
    <p:sldId id="512" r:id="rId174"/>
    <p:sldId id="513" r:id="rId175"/>
    <p:sldId id="514" r:id="rId176"/>
    <p:sldId id="515" r:id="rId177"/>
    <p:sldId id="516" r:id="rId178"/>
    <p:sldId id="396" r:id="rId179"/>
    <p:sldId id="405" r:id="rId180"/>
    <p:sldId id="395" r:id="rId181"/>
    <p:sldId id="517" r:id="rId182"/>
    <p:sldId id="257" r:id="rId18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674"/>
  </p:normalViewPr>
  <p:slideViewPr>
    <p:cSldViewPr>
      <p:cViewPr varScale="1">
        <p:scale>
          <a:sx n="124" d="100"/>
          <a:sy n="124" d="100"/>
        </p:scale>
        <p:origin x="3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03.10.2022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Четверто</a:t>
            </a: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е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объекты в кластерах похожи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объекты в разных кластерах не похожи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≉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22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280491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4772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>
              <a:buFontTx/>
              <a:buChar char="-"/>
            </a:pPr>
            <a:r>
              <a:rPr lang="ru-RU" sz="2000" dirty="0"/>
              <a:t>соединяем 2 кластера с ребром, у которого самый большой вес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15474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>
              <a:buFontTx/>
              <a:buChar char="-"/>
            </a:pPr>
            <a:r>
              <a:rPr lang="ru-RU" sz="2000" dirty="0"/>
              <a:t>соединяем 2 кластера с ребром, у которого самый большой вес</a:t>
            </a:r>
          </a:p>
          <a:p>
            <a:pPr>
              <a:buFontTx/>
              <a:buChar char="-"/>
            </a:pPr>
            <a:r>
              <a:rPr lang="ru-RU" sz="2000" dirty="0"/>
              <a:t>продолжаем, пока не останется </a:t>
            </a:r>
            <a:r>
              <a:rPr lang="en-US" sz="2000" dirty="0"/>
              <a:t>K </a:t>
            </a:r>
            <a:r>
              <a:rPr lang="ru-RU" sz="2000" dirty="0"/>
              <a:t>кластеров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9675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поиск связных компонент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поиск минимального </a:t>
                </a:r>
                <a:r>
                  <a:rPr lang="ru-RU" sz="2000" dirty="0" err="1"/>
                  <a:t>остовного</a:t>
                </a:r>
                <a:r>
                  <a:rPr lang="ru-RU" sz="2000" dirty="0"/>
                  <a:t> дерева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присваиваем каждой вершине свой кластер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соединяем 2 кластера с ребром, у которого самый большой вес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продолжаем, пока не останется </a:t>
                </a:r>
                <a:r>
                  <a:rPr lang="en-US" sz="2000" dirty="0"/>
                  <a:t>K </a:t>
                </a:r>
                <a:r>
                  <a:rPr lang="ru-RU" sz="2000" dirty="0"/>
                  <a:t>кластеров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похож на </a:t>
                </a:r>
                <a:r>
                  <a:rPr lang="ru-RU" sz="2000" dirty="0" err="1"/>
                  <a:t>алгомеративную</a:t>
                </a:r>
                <a:r>
                  <a:rPr lang="ru-RU" sz="2000" dirty="0"/>
                  <a:t> кластеризацию с метрикой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431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91472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370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9037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7940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91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588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55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𝑅𝑎𝑡𝑖𝑜𝐶𝑢𝑡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6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2633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𝑅𝑎𝑡𝑖𝑜𝐶𝑢𝑡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6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369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6410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616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5263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064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284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6847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9873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1529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689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L – </a:t>
                </a:r>
                <a:r>
                  <a:rPr lang="ru-RU" sz="2000" dirty="0"/>
                  <a:t>симметричная, неотрицательно определенная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464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L – </a:t>
                </a:r>
                <a:r>
                  <a:rPr lang="ru-RU" sz="2000" dirty="0"/>
                  <a:t>симметричная, неотрицательно определенная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&gt;≥0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124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Тогда можно доказать что: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062279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Тогда можно доказать что:</a:t>
            </a:r>
          </a:p>
          <a:p>
            <a:pPr marL="0" indent="0">
              <a:buNone/>
            </a:pPr>
            <a:r>
              <a:rPr lang="en-US" sz="2000" dirty="0"/>
              <a:t>1) </a:t>
            </a:r>
            <a:r>
              <a:rPr lang="ru-RU" sz="2000" dirty="0"/>
              <a:t>кратность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нулевого собственного значения лапласиана равна числу компонент связности графа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8398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4806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3095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</a:t>
                </a:r>
                <a:r>
                  <a:rPr lang="ru-RU" sz="2000" dirty="0"/>
                  <a:t>собственные вектора, соответствующие нулевому собственному значению, они характеризуют плотные компоненты графа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389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</a:t>
                </a:r>
                <a:r>
                  <a:rPr lang="ru-RU" sz="2000" dirty="0"/>
                  <a:t>собственные вектора, соответствующие нулевому собственному значению, они характеризуют плотные компоненты графа</a:t>
                </a:r>
              </a:p>
              <a:p>
                <a:pPr marL="0" indent="0">
                  <a:buNone/>
                </a:pPr>
                <a:r>
                  <a:rPr lang="ru-RU" sz="2000" dirty="0"/>
                  <a:t>Следовательно:</a:t>
                </a:r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похожие объекты,</a:t>
                </a:r>
                <a:r>
                  <a:rPr lang="en-US" sz="2000" dirty="0"/>
                  <a:t> </a:t>
                </a:r>
                <a:r>
                  <a:rPr lang="ru-RU" sz="2000" dirty="0"/>
                  <a:t>то у собственного вектора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r>
                  <a:rPr lang="ru-RU" sz="2000" dirty="0"/>
                  <a:t> который соответствует собственному значению близкому к нулю</a:t>
                </a:r>
                <a:r>
                  <a:rPr lang="ru-RU" sz="2000"/>
                  <a:t>, будет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1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957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Алгоритм спектральной кластеризации:</a:t>
            </a:r>
          </a:p>
        </p:txBody>
      </p:sp>
    </p:spTree>
    <p:extLst>
      <p:ext uri="{BB962C8B-B14F-4D97-AF65-F5344CB8AC3E}">
        <p14:creationId xmlns:p14="http://schemas.microsoft.com/office/powerpoint/2010/main" val="31115713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29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3765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9585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1226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2870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новое признаковое описание для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35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новое признаковое описание для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4.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k-means </a:t>
                </a:r>
                <a:r>
                  <a:rPr lang="ru-RU" sz="2000" dirty="0"/>
                  <a:t>на этой матрице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035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52482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Multidimensional Scaling (MDS)</a:t>
            </a:r>
          </a:p>
        </p:txBody>
      </p:sp>
    </p:spTree>
    <p:extLst>
      <p:ext uri="{BB962C8B-B14F-4D97-AF65-F5344CB8AC3E}">
        <p14:creationId xmlns:p14="http://schemas.microsoft.com/office/powerpoint/2010/main" val="3761310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5520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368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сохраняются расстояния из исходного пространства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3018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сохраняются расстояния из исходного пространства</a:t>
                </a: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способы измерения расстояния в исходном и новом пространстве одинаковы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9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3765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0720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t-SNE (stochastic </a:t>
            </a:r>
            <a:r>
              <a:rPr lang="en-US" sz="2000" dirty="0" err="1"/>
              <a:t>neighbour</a:t>
            </a:r>
            <a:r>
              <a:rPr lang="en-US" sz="2000" dirty="0"/>
              <a:t> embedding)</a:t>
            </a:r>
          </a:p>
        </p:txBody>
      </p:sp>
    </p:spTree>
    <p:extLst>
      <p:ext uri="{BB962C8B-B14F-4D97-AF65-F5344CB8AC3E}">
        <p14:creationId xmlns:p14="http://schemas.microsoft.com/office/powerpoint/2010/main" val="13399717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446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8259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8308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4956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3646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4495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 b="-8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55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будет выше, чем ближе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 b="-8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04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903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0417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680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9166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Измеряем ошибку с помощью дивергенции </a:t>
                </a:r>
                <a:r>
                  <a:rPr lang="ru-RU" sz="2000" dirty="0" err="1"/>
                  <a:t>Кульбака-Лейблера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расстояние между распределениями</a:t>
                </a:r>
                <a:r>
                  <a:rPr lang="en-US" sz="2000" dirty="0"/>
                  <a:t>)</a:t>
                </a:r>
                <a:r>
                  <a:rPr lang="ru-RU" sz="2000" dirty="0"/>
                  <a:t>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48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Измеряем ошибку с помощью дивергенции </a:t>
                </a:r>
                <a:r>
                  <a:rPr lang="ru-RU" sz="2000" dirty="0" err="1"/>
                  <a:t>Кульбака-Лейблера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расстояние между распределениями</a:t>
                </a:r>
                <a:r>
                  <a:rPr lang="en-US" sz="2000" dirty="0"/>
                  <a:t>)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8941" t="-2616" r="-1529" b="-14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489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3651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t-SNE (stochastic </a:t>
            </a:r>
            <a:r>
              <a:rPr lang="en-US" sz="2000" dirty="0" err="1"/>
              <a:t>neighbour</a:t>
            </a:r>
            <a:r>
              <a:rPr lang="en-US" sz="2000" dirty="0"/>
              <a:t> embedding)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9478DB-4637-294F-941C-0644D9D4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40" y="2492896"/>
            <a:ext cx="5100704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60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67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representation learning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24419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representation learning</a:t>
            </a:r>
          </a:p>
          <a:p>
            <a:pPr marL="0" indent="0">
              <a:buNone/>
            </a:pPr>
            <a:r>
              <a:rPr lang="en-US" sz="2000" dirty="0"/>
              <a:t>word2vec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7222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9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6633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7406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068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324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8107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func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acc>
                      </m:sub>
                      <m: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4353" t="-2233" b="-1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3943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func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acc>
                      </m:sub>
                      <m: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r>
                  <a:rPr lang="ru-RU" sz="2000" dirty="0"/>
                  <a:t>по всем текстам, по всем словам и контексту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4353" t="-2233" b="-1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2036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26989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3344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3946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6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9144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7477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848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2552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102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491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При проецировании </a:t>
                </a:r>
                <a:r>
                  <a:rPr lang="en-US" sz="2000" dirty="0"/>
                  <a:t>X </a:t>
                </a:r>
                <a:r>
                  <a:rPr lang="ru-RU" sz="2000" dirty="0"/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дисперсия проекции максимальна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161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31AB1E-70C4-114D-8417-3DDF87A1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43" y="2094357"/>
            <a:ext cx="5161361" cy="45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18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715624-6FAC-D246-8527-3B1E4CA5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457642"/>
            <a:ext cx="10297144" cy="41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898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Максимальная дисперсия для выборки будет достигаться вдоль собственного вектора матрицы ковариации.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547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расстояние между кластерами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 b="-10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709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Максимальная дисперсия для выборки будет достигаться вдоль собственного вектора матрицы ковариации.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Главная компонента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будет равна собственному вектору, соответствующему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-</a:t>
                </a:r>
                <a:r>
                  <a:rPr lang="ru-RU" sz="2000" dirty="0" err="1"/>
                  <a:t>му</a:t>
                </a:r>
                <a:r>
                  <a:rPr lang="ru-RU" sz="2000" dirty="0"/>
                  <a:t> собственному значению.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 r="-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2241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69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0963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1.</a:t>
            </a: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Обучение без учителя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2.</a:t>
            </a:r>
            <a:r>
              <a:rPr lang="en" sz="16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Метрики оценки качества кластеризации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3.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Метрическая кластеризация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4.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Выбор количества кластеров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5.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Плотностная кластеризация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6.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Иерархическая кластеризация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7. </a:t>
            </a:r>
            <a:r>
              <a:rPr lang="ru-RU" sz="1600" dirty="0" err="1">
                <a:solidFill>
                  <a:srgbClr val="333F48"/>
                </a:solidFill>
                <a:latin typeface="SB Sans Text Light"/>
              </a:rPr>
              <a:t>Графовая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кластеризация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8.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Визуализация многомерного пространства признаков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9.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Обучение представлений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10. Понижение размерности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920400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08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23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3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32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7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8941" t="-2413" b="-1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92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8941" t="-2413" b="-1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75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K-Means</a:t>
            </a:r>
          </a:p>
          <a:p>
            <a:pPr marL="0" indent="0">
              <a:buNone/>
            </a:pPr>
            <a:r>
              <a:rPr lang="en-US" sz="2000" dirty="0"/>
              <a:t>3</a:t>
            </a:r>
            <a:r>
              <a:rPr lang="ru-RU" sz="2000" dirty="0"/>
              <a:t> </a:t>
            </a:r>
            <a:r>
              <a:rPr lang="en-US" sz="2000" dirty="0"/>
              <a:t>) </a:t>
            </a:r>
            <a:r>
              <a:rPr lang="ru-RU" sz="2000" dirty="0"/>
              <a:t>фиксируем полученные распределения и находим центры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90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02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80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12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2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54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69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81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выдает сферические кластеры.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6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выдает сферические кластеры.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зависит от начальной инициализации.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 b="-2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1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Выбор количества кластеров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CB8A38-221A-4542-AD49-ECDF10E0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94" y="2011022"/>
            <a:ext cx="8649113" cy="4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05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5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1029197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Типы объектов:</a:t>
            </a:r>
          </a:p>
        </p:txBody>
      </p:sp>
    </p:spTree>
    <p:extLst>
      <p:ext uri="{BB962C8B-B14F-4D97-AF65-F5344CB8AC3E}">
        <p14:creationId xmlns:p14="http://schemas.microsoft.com/office/powerpoint/2010/main" val="170575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21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пограничные</a:t>
                </a:r>
                <a:r>
                  <a:rPr lang="en-US" sz="2000" dirty="0"/>
                  <a:t> - </a:t>
                </a:r>
                <a:r>
                  <a:rPr lang="ru-RU" sz="2000" dirty="0"/>
                  <a:t>достижимы из ядровых (в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 ядрового, но им не является)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72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пограничные</a:t>
                </a:r>
                <a:r>
                  <a:rPr lang="en-US" sz="2000" dirty="0"/>
                  <a:t> - </a:t>
                </a:r>
                <a:r>
                  <a:rPr lang="ru-RU" sz="2000" dirty="0"/>
                  <a:t>достижимы из ядровых (в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 ядрового, но им не является)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выбросы </a:t>
                </a:r>
                <a:r>
                  <a:rPr lang="en-US" sz="2000" dirty="0"/>
                  <a:t> - </a:t>
                </a:r>
                <a:r>
                  <a:rPr lang="ru-RU" sz="2000" dirty="0"/>
                  <a:t>не ядровые и не пограничные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12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628800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r>
              <a:rPr lang="en-US" sz="2000" dirty="0"/>
              <a:t>N – </a:t>
            </a:r>
            <a:r>
              <a:rPr lang="ru-RU" sz="2000" dirty="0"/>
              <a:t>минимальное количество соседей, чтобы точка была ядровой</a:t>
            </a:r>
          </a:p>
        </p:txBody>
      </p:sp>
    </p:spTree>
    <p:extLst>
      <p:ext uri="{BB962C8B-B14F-4D97-AF65-F5344CB8AC3E}">
        <p14:creationId xmlns:p14="http://schemas.microsoft.com/office/powerpoint/2010/main" val="409868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87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03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81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544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40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  <a:p>
            <a:pPr marL="457200" indent="-457200">
              <a:buAutoNum type="arabicParenR"/>
            </a:pPr>
            <a:r>
              <a:rPr lang="ru-RU" sz="2000" dirty="0"/>
              <a:t>добавить новый категориальный признак – номер кластера</a:t>
            </a:r>
          </a:p>
        </p:txBody>
      </p:sp>
    </p:spTree>
    <p:extLst>
      <p:ext uri="{BB962C8B-B14F-4D97-AF65-F5344CB8AC3E}">
        <p14:creationId xmlns:p14="http://schemas.microsoft.com/office/powerpoint/2010/main" val="3707944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06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  <a:p>
                <a:pPr marL="0" indent="0">
                  <a:buNone/>
                </a:pPr>
                <a:r>
                  <a:rPr lang="ru-RU" sz="2000" dirty="0"/>
                  <a:t>Также проверяем все точки на плотность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и включаем все окрестности плотных точек в этот кластер.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788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  <a:p>
                <a:pPr marL="0" indent="0">
                  <a:buNone/>
                </a:pPr>
                <a:r>
                  <a:rPr lang="ru-RU" sz="2000" dirty="0"/>
                  <a:t>Также проверяем все точки на плотность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и включаем все окрестности плотных точек в этот кластер. </a:t>
                </a:r>
              </a:p>
              <a:p>
                <a:pPr marL="0" indent="0">
                  <a:buNone/>
                </a:pPr>
                <a:r>
                  <a:rPr lang="ru-RU" sz="2000" dirty="0"/>
                  <a:t>Продолжаем, пока все точки не окажутся помеченными.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10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5406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900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955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7783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93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3347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-не работает, если кластера не разделяются по плотности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902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  <a:p>
            <a:pPr marL="457200" indent="-457200">
              <a:buAutoNum type="arabicParenR"/>
            </a:pPr>
            <a:r>
              <a:rPr lang="ru-RU" sz="2000" dirty="0"/>
              <a:t>добавить новый категориальный признак – номер кластера</a:t>
            </a:r>
          </a:p>
          <a:p>
            <a:pPr marL="457200" indent="-457200">
              <a:buAutoNum type="arabicParenR"/>
            </a:pPr>
            <a:r>
              <a:rPr lang="ru-RU" sz="2000" dirty="0"/>
              <a:t>для визуализации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77844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-не работает, если кластера не разделяются по плотности</a:t>
            </a:r>
          </a:p>
          <a:p>
            <a:pPr marL="0" indent="0">
              <a:buNone/>
            </a:pPr>
            <a:r>
              <a:rPr lang="ru-RU" sz="2000" dirty="0"/>
              <a:t>-сложно распараллелить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1689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380731-7F28-1647-8713-FFF74EF0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468715"/>
            <a:ext cx="4186545" cy="53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16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Агломеративная кластеризация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3262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48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94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821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263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3995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1) </a:t>
            </a:r>
            <a:r>
              <a:rPr lang="en-US" sz="2000" dirty="0"/>
              <a:t>single linkage</a:t>
            </a:r>
          </a:p>
        </p:txBody>
      </p:sp>
    </p:spTree>
    <p:extLst>
      <p:ext uri="{BB962C8B-B14F-4D97-AF65-F5344CB8AC3E}">
        <p14:creationId xmlns:p14="http://schemas.microsoft.com/office/powerpoint/2010/main" val="658901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73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Кластеризация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будет присоединяться по одному объекту(</a:t>
                </a:r>
                <a:r>
                  <a:rPr lang="en-US" sz="2000" dirty="0"/>
                  <a:t>chaining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23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будет присоединяться по одному объекту(</a:t>
                </a:r>
                <a:r>
                  <a:rPr lang="en-US" sz="2000" dirty="0"/>
                  <a:t>chaining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D71BC-EEF2-7F45-A5CB-7C8F9B71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4005064"/>
            <a:ext cx="1587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2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</a:t>
            </a:r>
            <a:r>
              <a:rPr lang="en-US" sz="2000" dirty="0"/>
              <a:t>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2837440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complete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удаленным друг от друга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661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complete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удаленным друг от друга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кластеры не будут компактными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13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3) </a:t>
            </a:r>
            <a:r>
              <a:rPr lang="en-US" sz="2000" dirty="0"/>
              <a:t>group average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5403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</a:t>
                </a:r>
                <a:r>
                  <a:rPr lang="en-US" sz="2000" dirty="0"/>
                  <a:t>group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/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среднее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435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</a:t>
                </a:r>
                <a:r>
                  <a:rPr lang="en-US" sz="2000" dirty="0"/>
                  <a:t>group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/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среднее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Баланс между двумя предыдущими методами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12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F40A0-CB8F-1245-ADD4-DF163125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44" y="3212976"/>
            <a:ext cx="1079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2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</p:txBody>
      </p:sp>
    </p:spTree>
    <p:extLst>
      <p:ext uri="{BB962C8B-B14F-4D97-AF65-F5344CB8AC3E}">
        <p14:creationId xmlns:p14="http://schemas.microsoft.com/office/powerpoint/2010/main" val="240729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16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</p:txBody>
      </p:sp>
    </p:spTree>
    <p:extLst>
      <p:ext uri="{BB962C8B-B14F-4D97-AF65-F5344CB8AC3E}">
        <p14:creationId xmlns:p14="http://schemas.microsoft.com/office/powerpoint/2010/main" val="2033243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58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0000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На каждом шаге алгоритма объединяются такие два кластера, которые приводят к минимальному увеличению дисперсии.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3780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На каждом шаге алгоритма объединяются такие два кластера, которые приводят к минимальному увеличению дисперсии.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Этот метод применяется для задач с близко расположенными кластерами.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6362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79290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994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432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669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33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447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04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118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430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86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01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540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-граф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28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-граф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0⟺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735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7615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67731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10803</TotalTime>
  <Words>5976</Words>
  <Application>Microsoft Macintosh PowerPoint</Application>
  <DocSecurity>0</DocSecurity>
  <PresentationFormat>Широкоэкранный</PresentationFormat>
  <Paragraphs>1386</Paragraphs>
  <Slides>181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181</vt:i4>
      </vt:variant>
    </vt:vector>
  </HeadingPairs>
  <TitlesOfParts>
    <vt:vector size="192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545</cp:revision>
  <dcterms:created xsi:type="dcterms:W3CDTF">2020-09-16T07:07:55Z</dcterms:created>
  <dcterms:modified xsi:type="dcterms:W3CDTF">2022-10-03T12:48:57Z</dcterms:modified>
  <cp:category/>
  <dc:identifier/>
  <cp:contentStatus/>
  <dc:language/>
  <cp:version/>
</cp:coreProperties>
</file>